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8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9144000" cy="5143500" type="screen16x9"/>
  <p:notesSz cx="6858000" cy="9144000"/>
  <p:embeddedFontLst>
    <p:embeddedFont>
      <p:font typeface="Lato" panose="020B0604020202020204" charset="0"/>
      <p:regular r:id="rId14"/>
      <p:bold r:id="rId15"/>
      <p:italic r:id="rId16"/>
      <p:boldItalic r:id="rId17"/>
    </p:embeddedFont>
    <p:embeddedFont>
      <p:font typeface="Raleway" panose="020B0604020202020204" charset="0"/>
      <p:regular r:id="rId18"/>
      <p:bold r:id="rId19"/>
      <p:italic r:id="rId20"/>
      <p:boldItalic r:id="rId21"/>
    </p:embeddedFont>
    <p:embeddedFont>
      <p:font typeface="Montserrat" panose="020B0604020202020204" charset="0"/>
      <p:regular r:id="rId22"/>
      <p:bold r:id="rId23"/>
      <p:italic r:id="rId24"/>
      <p:boldItalic r:id="rId25"/>
    </p:embeddedFont>
    <p:embeddedFont>
      <p:font typeface="Comfortaa" panose="020B060402020202020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font" Target="fonts/font14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9049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1949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1542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3263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0329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054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916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AXxS92E0ZD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nipoleos.it/it/video/investire-i-propri-risparmi/17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BrNXG17j-A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TVT8ahDja7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q18zkf2zu-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EXo5T2xUP5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eg"/><Relationship Id="rId4" Type="http://schemas.openxmlformats.org/officeDocument/2006/relationships/hyperlink" Target="http://www.unipoleos.it/it/video/lautomobile-come-eliminare-le-preoccupazioni/6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IroseVNbVx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XDuOcgozlB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d7YU8-mhhL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3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2113280"/>
            <a:ext cx="6331500" cy="23435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latin typeface="Comfortaa"/>
                <a:ea typeface="Comfortaa"/>
                <a:cs typeface="Comfortaa"/>
                <a:sym typeface="Comfortaa"/>
              </a:rPr>
              <a:t>I PRINCIPALI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latin typeface="Comfortaa"/>
                <a:ea typeface="Comfortaa"/>
                <a:cs typeface="Comfortaa"/>
                <a:sym typeface="Comfortaa"/>
              </a:rPr>
              <a:t>CONCETTI ASSICURATIVI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indent="0"/>
            <a:r>
              <a:rPr lang="it-IT" sz="2800" b="1" i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Termini tecnici e alfabetizzazione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654626"/>
            <a:ext cx="5401200" cy="74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POLIZZE SUL FUTURO DEI FIGLI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>
              <a:buClr>
                <a:schemeClr val="dk1"/>
              </a:buClr>
              <a:buSzPts val="1400"/>
              <a:buNone/>
            </a:pPr>
            <a:r>
              <a:rPr lang="it-IT" sz="1000" u="sng" dirty="0">
                <a:hlinkClick r:id="rId4"/>
              </a:rPr>
              <a:t>https://www.youtube.com/watch?v=AXxS92E0ZDY</a:t>
            </a:r>
            <a:endParaRPr lang="it-IT" sz="10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Per gli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studi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 (rendita ) o per </a:t>
            </a:r>
            <a:r>
              <a:rPr lang="it-IT" sz="1600" b="1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l’avvio di un’attività 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(somma intera)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Si sceglie il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tipo di investimento 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-&gt; a basso, medio alto rischio -&gt; rendimento basso, medio e alto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Esiste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bonus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 aggiuntivo per meriti scolastici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Scade al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18° anno 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del beneficiario e a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maturità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 conseguita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In caso di morte o invalidità permanente dell’assicurato, la compagnia paga le quote mancanti fino alla scadenza pattuita, in modo che i figli beneficino di quanto previsto nel contratto all’origine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6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413" y="1591733"/>
            <a:ext cx="6163734" cy="2824481"/>
          </a:xfrm>
        </p:spPr>
        <p:txBody>
          <a:bodyPr/>
          <a:lstStyle/>
          <a:p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POLIZZE SUL RISPARMIO</a:t>
            </a:r>
            <a:r>
              <a:rPr lang="it-IT"/>
              <a:t/>
            </a:r>
            <a:br>
              <a:rPr lang="it-IT"/>
            </a:br>
            <a:r>
              <a:rPr lang="it-IT" sz="240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sz="1000" u="sng" dirty="0">
                <a:hlinkClick r:id="rId2"/>
              </a:rPr>
              <a:t>http://www.unipoleos.it/it/video/investire-i-propri-risparmi/17/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1800" dirty="0">
                <a:solidFill>
                  <a:schemeClr val="bg2"/>
                </a:solidFill>
              </a:rPr>
              <a:t>si dividono in:</a:t>
            </a:r>
            <a:r>
              <a:rPr lang="it-IT" dirty="0"/>
              <a:t/>
            </a:r>
            <a:br>
              <a:rPr lang="it-IT" dirty="0"/>
            </a:br>
            <a:r>
              <a:rPr lang="it-IT" sz="1800" dirty="0"/>
              <a:t>polizze rivalutabili -&gt; garantiscono una rendita minima</a:t>
            </a:r>
            <a:br>
              <a:rPr lang="it-IT" sz="1800" dirty="0"/>
            </a:br>
            <a:r>
              <a:rPr lang="it-IT" sz="1800" dirty="0"/>
              <a:t>polizze </a:t>
            </a:r>
            <a:r>
              <a:rPr lang="it-IT" sz="1800" dirty="0" err="1"/>
              <a:t>unit-linked</a:t>
            </a:r>
            <a:r>
              <a:rPr lang="it-IT" sz="1800" dirty="0"/>
              <a:t> –&gt; livelli di rischio e relativo rendimento basso, medio, alto</a:t>
            </a:r>
            <a:br>
              <a:rPr lang="it-IT" sz="1800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575734"/>
            <a:ext cx="5401200" cy="1192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it-IT" sz="24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OBIETTIVI </a:t>
            </a:r>
            <a:r>
              <a:rPr lang="it-IT" sz="1000" u="sng" dirty="0">
                <a:hlinkClick r:id="rId4"/>
              </a:rPr>
              <a:t>https://www.youtube.com/watch?v=BrNXG17j-AY</a:t>
            </a:r>
            <a:endParaRPr lang="it-IT" sz="1000" dirty="0"/>
          </a:p>
          <a:p>
            <a:pPr lvl="0"/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Viviamo costantemente </a:t>
            </a: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rischi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relativi a: 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salute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lavoro 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beni che possediamo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La </a:t>
            </a: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mutualità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consiste in -&gt; ripartire i costi del danno su molti soggetti (ognuno pagherà una piccola somma per non sopportare da solo le conseguenze economiche del danno)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Costo di una polizza 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= probabilità che l’evento accada + valore di ciò che viene assicurato + lavoro della compagnia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Ruolo sociale 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delle </a:t>
            </a: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assicurazioni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–&gt; aumentano la consapevolezza sui rischi –&gt; i rischi diminuiscono –&gt; meno danni –&gt; meno costi per tutti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103" y="712141"/>
            <a:ext cx="8468044" cy="4029192"/>
          </a:xfrm>
        </p:spPr>
        <p:txBody>
          <a:bodyPr/>
          <a:lstStyle/>
          <a:p>
            <a:r>
              <a:rPr lang="it-IT" sz="3600" dirty="0"/>
              <a:t>                    GLOSSARIO  </a:t>
            </a:r>
            <a:r>
              <a:rPr lang="it-IT" sz="1000" u="sng" dirty="0">
                <a:hlinkClick r:id="rId2"/>
              </a:rPr>
              <a:t>https://www.youtube.com/watch?v=TVT8ahDja78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1800" dirty="0">
                <a:solidFill>
                  <a:schemeClr val="bg2"/>
                </a:solidFill>
              </a:rPr>
              <a:t>assicuratore</a:t>
            </a:r>
            <a:r>
              <a:rPr lang="it-IT" sz="1800" dirty="0"/>
              <a:t> = chi si impegna a erogare una prestazione se si verifica un evento stabilito in polizza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contraente</a:t>
            </a:r>
            <a:r>
              <a:rPr lang="it-IT" sz="1800" dirty="0"/>
              <a:t> = colui che firma il contratto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assicurato</a:t>
            </a:r>
            <a:r>
              <a:rPr lang="it-IT" sz="1800" dirty="0"/>
              <a:t> = soggetto garantito contro i rischi previsti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beneficiario</a:t>
            </a:r>
            <a:r>
              <a:rPr lang="it-IT" sz="1800" dirty="0"/>
              <a:t> = a chi spetta la somma se si verifica un evento stabilito in polizza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esclusioni</a:t>
            </a:r>
            <a:r>
              <a:rPr lang="it-IT" sz="1800" dirty="0"/>
              <a:t> = casi in cui la polizza non è valida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franchigia e scoperto </a:t>
            </a:r>
            <a:r>
              <a:rPr lang="it-IT" sz="1800" dirty="0"/>
              <a:t>= ciò che resta a carico dell’assicurato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massimale</a:t>
            </a:r>
            <a:r>
              <a:rPr lang="it-IT" sz="1800" dirty="0"/>
              <a:t> = somma </a:t>
            </a:r>
            <a:r>
              <a:rPr lang="it-IT" sz="1800" dirty="0" err="1"/>
              <a:t>max</a:t>
            </a:r>
            <a:r>
              <a:rPr lang="it-IT" sz="1800" dirty="0"/>
              <a:t> che la compagnia è tenuta a risarcire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654626"/>
            <a:ext cx="5401200" cy="74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it-IT" sz="24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POLIZZE SULLA FAMIGLIA</a:t>
            </a: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Clr>
                <a:schemeClr val="dk1"/>
              </a:buClr>
              <a:buSzPts val="1400"/>
              <a:buNone/>
            </a:pPr>
            <a:r>
              <a:rPr lang="it-IT" sz="1000" u="sng" dirty="0">
                <a:hlinkClick r:id="rId4"/>
              </a:rPr>
              <a:t>https://www.youtube.com/watch?v=q18zkf2zu-g</a:t>
            </a:r>
            <a:endParaRPr lang="it-IT" sz="1000" dirty="0"/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>
              <a:buClr>
                <a:schemeClr val="dk1"/>
              </a:buClr>
              <a:buSzPts val="1400"/>
              <a:buNone/>
            </a:pP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1. Di responsabilità civile della famiglia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lang="it-IT" sz="1400" b="1" dirty="0">
                <a:latin typeface="Raleway"/>
                <a:ea typeface="Raleway"/>
                <a:cs typeface="Raleway"/>
                <a:sym typeface="Raleway"/>
              </a:rPr>
            </a:b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- 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Non riguarda ambito professionale – copre danni causati involontariamente da membri della famiglia, dal personale domestico, dagli animali di casa e quelli dovuti ai beni di proprietà (es. caduta di una tegola…) 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2. Di tutela legale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- Copre spese legali per l’esercizio dei propri diritti (parcelle avvocati, perizie…) specificate nel contratto assicurativo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4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227" y="712141"/>
            <a:ext cx="7301652" cy="4029192"/>
          </a:xfrm>
        </p:spPr>
        <p:txBody>
          <a:bodyPr/>
          <a:lstStyle/>
          <a:p>
            <a:r>
              <a:rPr lang="it-IT" sz="2800" dirty="0"/>
              <a:t>       </a:t>
            </a:r>
            <a:br>
              <a:rPr lang="it-IT" sz="2800" dirty="0"/>
            </a:br>
            <a:r>
              <a:rPr lang="it-IT" sz="2800" dirty="0"/>
              <a:t>ASSICURAZIONI PROFESSIONALI</a:t>
            </a:r>
            <a:br>
              <a:rPr lang="it-IT" sz="2800" dirty="0"/>
            </a:br>
            <a:r>
              <a:rPr lang="it-IT" sz="1000" u="sng" dirty="0">
                <a:hlinkClick r:id="rId2"/>
              </a:rPr>
              <a:t>https://www.youtube.com/watch?v=EXo5T2xUP5A</a:t>
            </a:r>
            <a:r>
              <a:rPr lang="it-IT" dirty="0"/>
              <a:t/>
            </a:r>
            <a:br>
              <a:rPr lang="it-IT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polizza legata ai rischi dell’attività professionale –rimborsa i clienti o utenti per eventuali danni commessi dal lavoratore</a:t>
            </a:r>
            <a:br>
              <a:rPr lang="it-IT" sz="1800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2 obiettivi: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1- tutela del cliente/utente</a:t>
            </a:r>
            <a:br>
              <a:rPr lang="it-IT" sz="1800" dirty="0"/>
            </a:br>
            <a:r>
              <a:rPr lang="it-IT" sz="1800" dirty="0"/>
              <a:t>2- tutela del patrimonio del professionista</a:t>
            </a:r>
            <a:br>
              <a:rPr lang="it-IT" sz="1800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2 tipi di polizze: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1- rischi nominati (valida per i rischi esplicitati nel contratto)</a:t>
            </a:r>
            <a:br>
              <a:rPr lang="it-IT" sz="1800" dirty="0"/>
            </a:br>
            <a:r>
              <a:rPr lang="it-IT" sz="1800" dirty="0"/>
              <a:t>2- </a:t>
            </a:r>
            <a:r>
              <a:rPr lang="it-IT" sz="1800" dirty="0" err="1"/>
              <a:t>all</a:t>
            </a:r>
            <a:r>
              <a:rPr lang="it-IT" sz="1800" dirty="0"/>
              <a:t> risks (valida per tutti i rischi tranne quelli esplicitamente esclusi nel contratto)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3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82716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694762" y="94828"/>
            <a:ext cx="5401200" cy="1537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POLIZZE SU AUTO/MOTO</a:t>
            </a:r>
          </a:p>
          <a:p>
            <a:pPr>
              <a:defRPr/>
            </a:pPr>
            <a:endParaRPr kumimoji="0" lang="it-IT" sz="10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defRPr/>
            </a:pPr>
            <a:r>
              <a:rPr lang="it-IT" sz="1000" u="sng" dirty="0">
                <a:hlinkClick r:id="rId4"/>
              </a:rPr>
              <a:t>http://www.unipoleos.it/it/video/lautomobile-come-eliminare-le-preoccupazioni/6/</a:t>
            </a:r>
            <a:endParaRPr lang="it-IT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it-IT" sz="24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418091" y="821150"/>
            <a:ext cx="7299634" cy="36677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L’Rc auto/moto è obbligatoria per legge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Formula bonus/</a:t>
            </a: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malus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= uno sconto per i guidatori che non causano incidenti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Le assicurazioni opzionali principali sono: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Furto e incendio -&gt; a valore intero (si rimborsa intero valore del mezzo)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Atti vandalici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Eventi atmosferici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Cristalli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Eventi socio politici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Indennità per sospensione temporanea della patente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Assistenza stradale e difesa legale -&gt; prevedono servizio e non sostegno economico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Kasko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-&gt; prevede rimborso anche a chi causa incident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58" y="0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0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27" y="962168"/>
            <a:ext cx="7640320" cy="3616606"/>
          </a:xfrm>
        </p:spPr>
        <p:txBody>
          <a:bodyPr/>
          <a:lstStyle/>
          <a:p>
            <a:r>
              <a:rPr lang="it-IT" sz="2800" dirty="0"/>
              <a:t>               POLIZZE SULLA SALUTE</a:t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1000" u="sng" dirty="0" smtClean="0">
                <a:hlinkClick r:id="rId2"/>
              </a:rPr>
              <a:t>https</a:t>
            </a:r>
            <a:r>
              <a:rPr lang="it-IT" sz="1000" u="sng" dirty="0">
                <a:hlinkClick r:id="rId2"/>
              </a:rPr>
              <a:t>://</a:t>
            </a:r>
            <a:r>
              <a:rPr lang="it-IT" sz="1000" u="sng" dirty="0" smtClean="0">
                <a:hlinkClick r:id="rId2"/>
              </a:rPr>
              <a:t>www.youtube.com/watch?v=IroseVNbVx4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1800" dirty="0" smtClean="0">
                <a:solidFill>
                  <a:schemeClr val="bg2"/>
                </a:solidFill>
              </a:rPr>
              <a:t>malattie </a:t>
            </a:r>
            <a:r>
              <a:rPr lang="it-IT" sz="1800" dirty="0">
                <a:solidFill>
                  <a:schemeClr val="bg2"/>
                </a:solidFill>
              </a:rPr>
              <a:t>e infortuni </a:t>
            </a:r>
            <a:r>
              <a:rPr lang="it-IT" sz="1800" dirty="0"/>
              <a:t>-&gt; problema economico</a:t>
            </a:r>
            <a:br>
              <a:rPr lang="it-IT" sz="1800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diverse </a:t>
            </a:r>
            <a:r>
              <a:rPr lang="it-IT" sz="1800" dirty="0">
                <a:solidFill>
                  <a:schemeClr val="bg2"/>
                </a:solidFill>
              </a:rPr>
              <a:t>tipologie</a:t>
            </a:r>
            <a:r>
              <a:rPr lang="it-IT" sz="1800" dirty="0"/>
              <a:t>:</a:t>
            </a:r>
            <a:br>
              <a:rPr lang="it-IT" sz="1800" dirty="0"/>
            </a:br>
            <a:r>
              <a:rPr lang="it-IT" sz="1800" dirty="0"/>
              <a:t>1. sostitutive -&gt; rimborsano le spese sanitarie</a:t>
            </a:r>
            <a:br>
              <a:rPr lang="it-IT" sz="1800" dirty="0"/>
            </a:br>
            <a:r>
              <a:rPr lang="it-IT" sz="1800" dirty="0"/>
              <a:t>2. indennitarie -&gt; prevedono una sostituzione dei mancati introiti</a:t>
            </a:r>
            <a:br>
              <a:rPr lang="it-IT" sz="1800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limiti di età </a:t>
            </a:r>
            <a:r>
              <a:rPr lang="it-IT" sz="1800" dirty="0"/>
              <a:t>per questo tipo di polizza -&gt; 75 anni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durata</a:t>
            </a:r>
            <a:r>
              <a:rPr lang="it-IT" sz="1800" dirty="0"/>
              <a:t> -&gt; 5 anni</a:t>
            </a:r>
            <a:br>
              <a:rPr lang="it-IT" sz="1800" dirty="0"/>
            </a:br>
            <a:r>
              <a:rPr lang="it-IT" sz="1800" dirty="0"/>
              <a:t>previo controllo sullo stato di salute dell’assicurato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39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520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654626"/>
            <a:ext cx="5401200" cy="74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POLIZZE SULLA CASA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it-IT" sz="1000" u="sng" dirty="0">
                <a:hlinkClick r:id="rId4"/>
              </a:rPr>
              <a:t>https://www.youtube.com/watch?v=XDuOcgozlBk</a:t>
            </a:r>
            <a:endParaRPr lang="it-IT" sz="1000" dirty="0"/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Per chi abita in un condominio -&gt; verificare prima la polizza Fabbricati del condominio (quali garanzie siano già coperte) -&gt; utilizzo efficiente delle risorse economiche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Incendio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valore intero -&gt; rimborso totale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primo fuoco -&gt; rimborso dei danni entro il massimale previsto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Furto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primo rischio assoluto -&gt; rimborso fino a  un </a:t>
            </a: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max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di un forfait stabilito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primo rischio relativo -&gt; rimborso dei singoli beni assicurati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2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962167"/>
            <a:ext cx="7557511" cy="3867220"/>
          </a:xfrm>
        </p:spPr>
        <p:txBody>
          <a:bodyPr/>
          <a:lstStyle/>
          <a:p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POLIZZE SULLA PENSIONE</a:t>
            </a:r>
            <a:r>
              <a:rPr lang="it-IT" dirty="0"/>
              <a:t/>
            </a:r>
            <a:br>
              <a:rPr lang="it-IT" dirty="0"/>
            </a:br>
            <a:r>
              <a:rPr lang="it-IT" sz="1000" u="sng" dirty="0">
                <a:hlinkClick r:id="rId2"/>
              </a:rPr>
              <a:t>https://www.youtube.com/watch?v=d7YU8-mhhL8</a:t>
            </a:r>
            <a:r>
              <a:rPr lang="it-IT" dirty="0"/>
              <a:t/>
            </a:r>
            <a:br>
              <a:rPr lang="it-IT" dirty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1800" dirty="0">
                <a:solidFill>
                  <a:schemeClr val="bg2"/>
                </a:solidFill>
              </a:rPr>
              <a:t>aspettativa di vita </a:t>
            </a:r>
            <a:r>
              <a:rPr lang="it-IT" sz="1800" dirty="0"/>
              <a:t>sempre più </a:t>
            </a:r>
            <a:r>
              <a:rPr lang="it-IT" sz="1800" dirty="0">
                <a:solidFill>
                  <a:schemeClr val="bg2"/>
                </a:solidFill>
              </a:rPr>
              <a:t>lunga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e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prestazioni pensionistiche </a:t>
            </a:r>
            <a:r>
              <a:rPr lang="it-IT" sz="1800" dirty="0"/>
              <a:t>sempre più ridotte</a:t>
            </a:r>
            <a:br>
              <a:rPr lang="it-IT" sz="1800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per integrare </a:t>
            </a:r>
            <a:r>
              <a:rPr lang="it-IT" sz="1800" dirty="0"/>
              <a:t>si può utilizzare anche il </a:t>
            </a:r>
            <a:r>
              <a:rPr lang="it-IT" sz="1800" dirty="0" err="1"/>
              <a:t>tfr</a:t>
            </a:r>
            <a:r>
              <a:rPr lang="it-IT" sz="1800" dirty="0"/>
              <a:t> :</a:t>
            </a:r>
            <a:br>
              <a:rPr lang="it-IT" sz="1800" dirty="0"/>
            </a:br>
            <a:r>
              <a:rPr lang="it-IT" sz="1800" dirty="0"/>
              <a:t>1. </a:t>
            </a:r>
            <a:r>
              <a:rPr lang="it-IT" sz="1800" dirty="0" err="1">
                <a:solidFill>
                  <a:schemeClr val="bg2"/>
                </a:solidFill>
              </a:rPr>
              <a:t>pip</a:t>
            </a:r>
            <a:r>
              <a:rPr lang="it-IT" sz="1800" dirty="0"/>
              <a:t> (piani individuali pensionistici) -&gt; vengono annualmente rivalutati</a:t>
            </a:r>
            <a:br>
              <a:rPr lang="it-IT" sz="1800" dirty="0"/>
            </a:br>
            <a:r>
              <a:rPr lang="it-IT" sz="1800" dirty="0"/>
              <a:t>2. </a:t>
            </a:r>
            <a:r>
              <a:rPr lang="it-IT" sz="1800" dirty="0">
                <a:solidFill>
                  <a:schemeClr val="bg2"/>
                </a:solidFill>
              </a:rPr>
              <a:t>fondi pensione </a:t>
            </a:r>
            <a:r>
              <a:rPr lang="it-IT" sz="1800" dirty="0"/>
              <a:t>-&gt; chiusi (accordo tra datore di lavoro e sindacati per i lavoratori di quell’impresa) e aperti a tutti (gestiti da banche, intermediari, assicuratori…) -&gt; possono avere una rendita aggiuntiva (a seconda degli investimenti)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69148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369</Words>
  <Application>Microsoft Office PowerPoint</Application>
  <PresentationFormat>Presentazione su schermo (16:9)</PresentationFormat>
  <Paragraphs>78</Paragraphs>
  <Slides>11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Lato</vt:lpstr>
      <vt:lpstr>Raleway</vt:lpstr>
      <vt:lpstr>Montserrat</vt:lpstr>
      <vt:lpstr>Arial</vt:lpstr>
      <vt:lpstr>Comfortaa</vt:lpstr>
      <vt:lpstr>Swiss</vt:lpstr>
      <vt:lpstr>MODULO 3</vt:lpstr>
      <vt:lpstr>Presentazione standard di PowerPoint</vt:lpstr>
      <vt:lpstr>                    GLOSSARIO  https://www.youtube.com/watch?v=TVT8ahDja78  assicuratore = chi si impegna a erogare una prestazione se si verifica un evento stabilito in polizza contraente = colui che firma il contratto assicurato = soggetto garantito contro i rischi previsti beneficiario = a chi spetta la somma se si verifica un evento stabilito in polizza esclusioni = casi in cui la polizza non è valida franchigia e scoperto = ciò che resta a carico dell’assicurato massimale = somma max che la compagnia è tenuta a risarcire </vt:lpstr>
      <vt:lpstr>Presentazione standard di PowerPoint</vt:lpstr>
      <vt:lpstr>        ASSICURAZIONI PROFESSIONALI https://www.youtube.com/watch?v=EXo5T2xUP5A  polizza legata ai rischi dell’attività professionale –rimborsa i clienti o utenti per eventuali danni commessi dal lavoratore  2 obiettivi: 1- tutela del cliente/utente 2- tutela del patrimonio del professionista  2 tipi di polizze: 1- rischi nominati (valida per i rischi esplicitati nel contratto) 2- all risks (valida per tutti i rischi tranne quelli esplicitamente esclusi nel contratto) </vt:lpstr>
      <vt:lpstr>Presentazione standard di PowerPoint</vt:lpstr>
      <vt:lpstr>               POLIZZE SULLA SALUTE  https://www.youtube.com/watch?v=IroseVNbVx4  malattie e infortuni -&gt; problema economico  diverse tipologie: 1. sostitutive -&gt; rimborsano le spese sanitarie 2. indennitarie -&gt; prevedono una sostituzione dei mancati introiti  limiti di età per questo tipo di polizza -&gt; 75 anni durata -&gt; 5 anni previo controllo sullo stato di salute dell’assicurato </vt:lpstr>
      <vt:lpstr>Presentazione standard di PowerPoint</vt:lpstr>
      <vt:lpstr> POLIZZE SULLA PENSIONE https://www.youtube.com/watch?v=d7YU8-mhhL8  aspettativa di vita sempre più lunga e prestazioni pensionistiche sempre più ridotte  per integrare si può utilizzare anche il tfr : 1. pip (piani individuali pensionistici) -&gt; vengono annualmente rivalutati 2. fondi pensione -&gt; chiusi (accordo tra datore di lavoro e sindacati per i lavoratori di quell’impresa) e aperti a tutti (gestiti da banche, intermediari, assicuratori…) -&gt; possono avere una rendita aggiuntiva (a seconda degli investimenti) </vt:lpstr>
      <vt:lpstr>Presentazione standard di PowerPoint</vt:lpstr>
      <vt:lpstr> POLIZZE SUL RISPARMIO   http://www.unipoleos.it/it/video/investire-i-propri-risparmi/17/  si dividono in: polizze rivalutabili -&gt; garantiscono una rendita minima polizze unit-linked –&gt; livelli di rischio e relativo rendimento basso, medio, alto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56</cp:revision>
  <dcterms:modified xsi:type="dcterms:W3CDTF">2024-12-16T10:36:19Z</dcterms:modified>
</cp:coreProperties>
</file>